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59" r:id="rId6"/>
    <p:sldId id="260" r:id="rId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83" d="100"/>
          <a:sy n="83" d="100"/>
        </p:scale>
        <p:origin x="800" y="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8831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601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E56FA254-6CBA-13DC-DA58-B7C39BB853E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175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0FEB34C4-8FDF-C998-5F90-4F98ECDDA6F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0" name="投影片編號版面配置區 5">
            <a:extLst>
              <a:ext uri="{FF2B5EF4-FFF2-40B4-BE49-F238E27FC236}">
                <a16:creationId xmlns:a16="http://schemas.microsoft.com/office/drawing/2014/main" id="{1C58A286-53C3-2E4D-A382-F76A6D96DBFB}"/>
              </a:ext>
            </a:extLst>
          </p:cNvPr>
          <p:cNvSpPr txBox="1">
            <a:spLocks/>
          </p:cNvSpPr>
          <p:nvPr userDrawn="1"/>
        </p:nvSpPr>
        <p:spPr>
          <a:xfrm>
            <a:off x="6610350" y="4845322"/>
            <a:ext cx="2057400" cy="27463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41C6A6A8-F942-BA4B-AE71-91B9516EA109}" type="slidenum">
              <a:rPr kumimoji="1" lang="zh-TW" altLang="en-US" sz="1400" b="0" i="0" smtClean="0">
                <a:solidFill>
                  <a:schemeClr val="bg1"/>
                </a:solidFill>
                <a:latin typeface="Helvetica Condensed Light" pitchFamily="2" charset="0"/>
              </a:rPr>
              <a:pPr algn="r"/>
              <a:t>‹#›</a:t>
            </a:fld>
            <a:endParaRPr kumimoji="1" lang="zh-TW" altLang="en-US" sz="1400" b="0" i="0" dirty="0">
              <a:solidFill>
                <a:schemeClr val="bg1"/>
              </a:solidFill>
              <a:latin typeface="Helvetica Condensed Ligh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135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47D6BBA8-CA90-F143-BA89-645B9B31B2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8054" y="1529052"/>
            <a:ext cx="655320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r>
              <a:rPr lang="en-GB" altLang="zh-TW" sz="44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Enter Presentation Title </a:t>
            </a:r>
            <a:br>
              <a:rPr lang="en-GB" altLang="zh-TW" sz="44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</a:br>
            <a:r>
              <a:rPr lang="en-GB" altLang="zh-TW" sz="44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Space for Second Line</a:t>
            </a:r>
            <a:endParaRPr lang="en-US" altLang="zh-TW" sz="44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78F15603-E6DE-D141-8F4C-DD358C3BE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8054" y="3155562"/>
            <a:ext cx="6553200" cy="1887217"/>
          </a:xfrm>
          <a:prstGeom prst="rect">
            <a:avLst/>
          </a:prstGeom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hangingPunc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altLang="zh-TW" sz="2000" dirty="0">
                <a:solidFill>
                  <a:schemeClr val="accent5">
                    <a:lumMod val="75000"/>
                  </a:schemeClr>
                </a:solidFill>
                <a:effectLst/>
                <a:latin typeface="+mj-lt"/>
              </a:rPr>
              <a:t>﻿﻿Co-authors' name and Affiliation (Presenter in bold)</a:t>
            </a:r>
          </a:p>
          <a:p>
            <a:pPr hangingPunc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altLang="zh-TW" sz="2000" dirty="0">
                <a:solidFill>
                  <a:schemeClr val="accent5">
                    <a:lumMod val="75000"/>
                  </a:schemeClr>
                </a:solidFill>
                <a:effectLst/>
                <a:latin typeface="+mj-lt"/>
              </a:rPr>
              <a:t>﻿﻿Ex: Co-authors: AAA</a:t>
            </a:r>
            <a:r>
              <a:rPr lang="en" altLang="zh-TW" sz="2000" baseline="30000" dirty="0">
                <a:solidFill>
                  <a:schemeClr val="accent5">
                    <a:lumMod val="75000"/>
                  </a:schemeClr>
                </a:solidFill>
                <a:effectLst/>
                <a:latin typeface="+mj-lt"/>
              </a:rPr>
              <a:t>1</a:t>
            </a:r>
            <a:r>
              <a:rPr lang="en" altLang="zh-TW" sz="2000" dirty="0">
                <a:solidFill>
                  <a:schemeClr val="accent5">
                    <a:lumMod val="75000"/>
                  </a:schemeClr>
                </a:solidFill>
                <a:effectLst/>
                <a:latin typeface="+mj-lt"/>
              </a:rPr>
              <a:t>, BBB</a:t>
            </a:r>
            <a:r>
              <a:rPr lang="en" altLang="zh-TW" sz="2000" baseline="30000" dirty="0">
                <a:solidFill>
                  <a:schemeClr val="accent5">
                    <a:lumMod val="75000"/>
                  </a:schemeClr>
                </a:solidFill>
                <a:effectLst/>
                <a:latin typeface="+mj-lt"/>
              </a:rPr>
              <a:t>1</a:t>
            </a:r>
            <a:r>
              <a:rPr lang="en" altLang="zh-TW" sz="2000" dirty="0">
                <a:solidFill>
                  <a:schemeClr val="accent5">
                    <a:lumMod val="75000"/>
                  </a:schemeClr>
                </a:solidFill>
                <a:effectLst/>
                <a:latin typeface="+mj-lt"/>
              </a:rPr>
              <a:t> and CCC</a:t>
            </a:r>
            <a:r>
              <a:rPr lang="en" altLang="zh-TW" sz="2000" baseline="30000" dirty="0">
                <a:solidFill>
                  <a:schemeClr val="accent5">
                    <a:lumMod val="75000"/>
                  </a:schemeClr>
                </a:solidFill>
                <a:effectLst/>
                <a:latin typeface="+mj-lt"/>
              </a:rPr>
              <a:t>2</a:t>
            </a:r>
          </a:p>
          <a:p>
            <a:pPr marL="0" indent="0" hangingPunct="0">
              <a:lnSpc>
                <a:spcPct val="100000"/>
              </a:lnSpc>
              <a:spcBef>
                <a:spcPts val="0"/>
              </a:spcBef>
              <a:buNone/>
            </a:pPr>
            <a:r>
              <a:rPr lang="en" altLang="zh-TW" sz="2000" baseline="30000" dirty="0">
                <a:solidFill>
                  <a:schemeClr val="accent5">
                    <a:lumMod val="75000"/>
                  </a:schemeClr>
                </a:solidFill>
                <a:effectLst/>
                <a:latin typeface="+mj-lt"/>
              </a:rPr>
              <a:t>1</a:t>
            </a:r>
            <a:r>
              <a:rPr lang="en" altLang="zh-TW" sz="2000" dirty="0">
                <a:solidFill>
                  <a:schemeClr val="accent5">
                    <a:lumMod val="75000"/>
                  </a:schemeClr>
                </a:solidFill>
                <a:effectLst/>
                <a:latin typeface="+mj-lt"/>
              </a:rPr>
              <a:t>aaa University</a:t>
            </a:r>
          </a:p>
          <a:p>
            <a:pPr marL="0" indent="0" hangingPunct="0">
              <a:lnSpc>
                <a:spcPct val="100000"/>
              </a:lnSpc>
              <a:spcBef>
                <a:spcPts val="0"/>
              </a:spcBef>
              <a:buNone/>
            </a:pPr>
            <a:r>
              <a:rPr lang="en" altLang="zh-TW" sz="2000" baseline="30000" dirty="0">
                <a:solidFill>
                  <a:schemeClr val="accent5">
                    <a:lumMod val="75000"/>
                  </a:schemeClr>
                </a:solidFill>
                <a:effectLst/>
                <a:latin typeface="+mj-lt"/>
              </a:rPr>
              <a:t>1</a:t>
            </a:r>
            <a:r>
              <a:rPr lang="en" altLang="zh-TW" sz="2000" dirty="0">
                <a:solidFill>
                  <a:schemeClr val="accent5">
                    <a:lumMod val="75000"/>
                  </a:schemeClr>
                </a:solidFill>
                <a:effectLst/>
                <a:latin typeface="+mj-lt"/>
              </a:rPr>
              <a:t>bbb University</a:t>
            </a:r>
          </a:p>
        </p:txBody>
      </p:sp>
    </p:spTree>
    <p:extLst>
      <p:ext uri="{BB962C8B-B14F-4D97-AF65-F5344CB8AC3E}">
        <p14:creationId xmlns:p14="http://schemas.microsoft.com/office/powerpoint/2010/main" val="879983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5">
            <a:extLst>
              <a:ext uri="{FF2B5EF4-FFF2-40B4-BE49-F238E27FC236}">
                <a16:creationId xmlns:a16="http://schemas.microsoft.com/office/drawing/2014/main" id="{A18329D9-A4A5-AD41-B68D-8F077B15F5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33375"/>
            <a:ext cx="50403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TW" sz="32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Page Setup</a:t>
            </a:r>
          </a:p>
        </p:txBody>
      </p:sp>
      <p:sp>
        <p:nvSpPr>
          <p:cNvPr id="3" name="Rectangle 18">
            <a:extLst>
              <a:ext uri="{FF2B5EF4-FFF2-40B4-BE49-F238E27FC236}">
                <a16:creationId xmlns:a16="http://schemas.microsoft.com/office/drawing/2014/main" id="{9FF932B7-F9D0-FC42-8E85-CB9AB95B79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268413"/>
            <a:ext cx="7704137" cy="244792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charset="2"/>
              <a:buChar char="l"/>
              <a:defRPr/>
            </a:pPr>
            <a:r>
              <a:rPr lang="en-US" altLang="zh-TW">
                <a:solidFill>
                  <a:schemeClr val="tx1">
                    <a:lumMod val="65000"/>
                    <a:lumOff val="35000"/>
                  </a:schemeClr>
                </a:solidFill>
              </a:rPr>
              <a:t>Leave 1” or 2cm margin on all sides</a:t>
            </a:r>
          </a:p>
          <a:p>
            <a:pPr>
              <a:buFont typeface="Wingdings" charset="2"/>
              <a:buChar char="l"/>
              <a:defRPr/>
            </a:pPr>
            <a:r>
              <a:rPr lang="en-US" altLang="zh-TW">
                <a:solidFill>
                  <a:schemeClr val="tx1">
                    <a:lumMod val="65000"/>
                    <a:lumOff val="35000"/>
                  </a:schemeClr>
                </a:solidFill>
              </a:rPr>
              <a:t>All pages should be in horizontal (Landscape) format, not vertical</a:t>
            </a:r>
          </a:p>
          <a:p>
            <a:pPr>
              <a:buFont typeface="Wingdings" charset="2"/>
              <a:buChar char="l"/>
              <a:defRPr/>
            </a:pPr>
            <a:r>
              <a:rPr lang="en-US" altLang="zh-TW">
                <a:solidFill>
                  <a:schemeClr val="tx1">
                    <a:lumMod val="65000"/>
                    <a:lumOff val="35000"/>
                  </a:schemeClr>
                </a:solidFill>
              </a:rPr>
              <a:t>No logos are permitted except on the title page</a:t>
            </a:r>
            <a:endParaRPr lang="en-US" altLang="zh-TW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888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D8DF6CF1-5DC4-E74F-AECF-0A5A79752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268413"/>
            <a:ext cx="7653337" cy="33131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TW">
                <a:solidFill>
                  <a:schemeClr val="tx1">
                    <a:lumMod val="65000"/>
                    <a:lumOff val="35000"/>
                  </a:schemeClr>
                </a:solidFill>
              </a:rPr>
              <a:t>Use Arial Bold font</a:t>
            </a:r>
          </a:p>
          <a:p>
            <a:pPr lvl="1">
              <a:defRPr/>
            </a:pPr>
            <a:r>
              <a:rPr lang="en-US" altLang="zh-TW" sz="1800">
                <a:solidFill>
                  <a:schemeClr val="tx1">
                    <a:lumMod val="65000"/>
                    <a:lumOff val="35000"/>
                  </a:schemeClr>
                </a:solidFill>
              </a:rPr>
              <a:t> Some fonts project poorly </a:t>
            </a:r>
          </a:p>
          <a:p>
            <a:pPr lvl="2">
              <a:defRPr/>
            </a:pPr>
            <a:r>
              <a:rPr lang="en-US" altLang="zh-TW" sz="1400">
                <a:solidFill>
                  <a:schemeClr val="tx1">
                    <a:lumMod val="65000"/>
                    <a:lumOff val="35000"/>
                  </a:schemeClr>
                </a:solidFill>
              </a:rPr>
              <a:t>Times</a:t>
            </a:r>
          </a:p>
          <a:p>
            <a:pPr lvl="2">
              <a:defRPr/>
            </a:pPr>
            <a:r>
              <a:rPr lang="en-US" altLang="zh-TW" sz="1400">
                <a:solidFill>
                  <a:schemeClr val="tx1">
                    <a:lumMod val="65000"/>
                    <a:lumOff val="35000"/>
                  </a:schemeClr>
                </a:solidFill>
              </a:rPr>
              <a:t>Bookman</a:t>
            </a:r>
          </a:p>
          <a:p>
            <a:pPr lvl="2">
              <a:defRPr/>
            </a:pPr>
            <a:r>
              <a:rPr lang="en-US" altLang="zh-TW" sz="1400">
                <a:solidFill>
                  <a:schemeClr val="tx1">
                    <a:lumMod val="65000"/>
                    <a:lumOff val="35000"/>
                  </a:schemeClr>
                </a:solidFill>
              </a:rPr>
              <a:t>Americana</a:t>
            </a:r>
          </a:p>
          <a:p>
            <a:pPr>
              <a:defRPr/>
            </a:pPr>
            <a:r>
              <a:rPr lang="en-US" altLang="zh-TW">
                <a:solidFill>
                  <a:schemeClr val="tx1">
                    <a:lumMod val="65000"/>
                    <a:lumOff val="35000"/>
                  </a:schemeClr>
                </a:solidFill>
              </a:rPr>
              <a:t>Use as large a font as possible </a:t>
            </a:r>
          </a:p>
          <a:p>
            <a:pPr>
              <a:defRPr/>
            </a:pPr>
            <a:r>
              <a:rPr lang="en-US" altLang="zh-TW">
                <a:solidFill>
                  <a:schemeClr val="tx1">
                    <a:lumMod val="65000"/>
                    <a:lumOff val="35000"/>
                  </a:schemeClr>
                </a:solidFill>
              </a:rPr>
              <a:t>Main text lines: 24 point</a:t>
            </a:r>
          </a:p>
          <a:p>
            <a:pPr lvl="1">
              <a:defRPr/>
            </a:pPr>
            <a:r>
              <a:rPr lang="en-US" altLang="zh-TW" sz="1800">
                <a:solidFill>
                  <a:schemeClr val="tx1">
                    <a:lumMod val="65000"/>
                    <a:lumOff val="35000"/>
                  </a:schemeClr>
                </a:solidFill>
              </a:rPr>
              <a:t> Secondary lines: 18 point</a:t>
            </a:r>
          </a:p>
          <a:p>
            <a:pPr lvl="2">
              <a:defRPr/>
            </a:pPr>
            <a:r>
              <a:rPr lang="en-US" altLang="zh-TW" sz="1400">
                <a:solidFill>
                  <a:schemeClr val="tx1">
                    <a:lumMod val="65000"/>
                    <a:lumOff val="35000"/>
                  </a:schemeClr>
                </a:solidFill>
              </a:rPr>
              <a:t>Smallest text lines: 14 point</a:t>
            </a:r>
          </a:p>
          <a:p>
            <a:pPr lvl="3">
              <a:defRPr/>
            </a:pPr>
            <a:r>
              <a:rPr lang="en-US" altLang="zh-TW" sz="1400">
                <a:solidFill>
                  <a:schemeClr val="tx1">
                    <a:lumMod val="65000"/>
                    <a:lumOff val="35000"/>
                  </a:schemeClr>
                </a:solidFill>
              </a:rPr>
              <a:t> Anything below 14 is too small (e.g. 14 point)</a:t>
            </a:r>
            <a:endParaRPr lang="en-US" altLang="zh-TW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Text Box 15">
            <a:extLst>
              <a:ext uri="{FF2B5EF4-FFF2-40B4-BE49-F238E27FC236}">
                <a16:creationId xmlns:a16="http://schemas.microsoft.com/office/drawing/2014/main" id="{7E4F9419-B992-9D4E-94BA-B143AB92ED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33375"/>
            <a:ext cx="50403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TW" sz="32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Fonts</a:t>
            </a:r>
          </a:p>
        </p:txBody>
      </p:sp>
    </p:spTree>
    <p:extLst>
      <p:ext uri="{BB962C8B-B14F-4D97-AF65-F5344CB8AC3E}">
        <p14:creationId xmlns:p14="http://schemas.microsoft.com/office/powerpoint/2010/main" val="1386683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>
            <a:extLst>
              <a:ext uri="{FF2B5EF4-FFF2-40B4-BE49-F238E27FC236}">
                <a16:creationId xmlns:a16="http://schemas.microsoft.com/office/drawing/2014/main" id="{828E056D-2CD9-A143-8E95-BA1279774B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33375"/>
            <a:ext cx="6788150" cy="5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zh-TW" b="1" dirty="0">
                <a:solidFill>
                  <a:schemeClr val="accent5">
                    <a:lumMod val="75000"/>
                  </a:schemeClr>
                </a:solidFill>
              </a:rPr>
              <a:t>Saving Your File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B978A98-F684-534C-AD13-F1BEBDFA06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268413"/>
            <a:ext cx="7632700" cy="237648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Save your file with the name pattern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zh-TW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SP_presenter_n.ppt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zh-TW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S: Session number (T1, T2, T3…), 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zh-TW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P: Paper number, n: Version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zh-TW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Example: T11_Smith Wang_1.ppt</a:t>
            </a:r>
          </a:p>
          <a:p>
            <a:pPr>
              <a:buFont typeface="Wingdings" pitchFamily="2" charset="2"/>
              <a:buNone/>
              <a:defRPr/>
            </a:pPr>
            <a:r>
              <a:rPr lang="en-US" altLang="zh-TW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(the session and paper numbers can be found from the Program section of conference website)</a:t>
            </a:r>
          </a:p>
        </p:txBody>
      </p:sp>
    </p:spTree>
    <p:extLst>
      <p:ext uri="{BB962C8B-B14F-4D97-AF65-F5344CB8AC3E}">
        <p14:creationId xmlns:p14="http://schemas.microsoft.com/office/powerpoint/2010/main" val="2888021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id="{8B978A98-F684-534C-AD13-F1BEBDFA06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1268413"/>
            <a:ext cx="7632700" cy="237648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Please do not copy, download or disseminate any copyrighted content of the 2023 International VLSI Symposium on Technology, Systems and Applications (VLSI TSA) without written consent from all authors.</a:t>
            </a:r>
            <a:endParaRPr lang="zh-TW" altLang="zh-TW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DCB12180-27A8-4AA7-B6DD-BC7A04B083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33375"/>
            <a:ext cx="6788150" cy="5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zh-TW" b="1">
                <a:solidFill>
                  <a:schemeClr val="accent5">
                    <a:lumMod val="75000"/>
                  </a:schemeClr>
                </a:solidFill>
              </a:rPr>
              <a:t>Copyright Notice</a:t>
            </a:r>
            <a:endParaRPr lang="en-US" altLang="zh-TW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917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</TotalTime>
  <Words>224</Words>
  <Application>Microsoft Office PowerPoint</Application>
  <PresentationFormat>如螢幕大小 (16:9)</PresentationFormat>
  <Paragraphs>29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Helvetica Condensed Light</vt:lpstr>
      <vt:lpstr>新細明體</vt:lpstr>
      <vt:lpstr>Arial</vt:lpstr>
      <vt:lpstr>Calibri</vt:lpstr>
      <vt:lpstr>Calibri Light</vt:lpstr>
      <vt:lpstr>Wingdings</vt:lpstr>
      <vt:lpstr>Office 佈景主題</vt:lpstr>
      <vt:lpstr>自訂設計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ablee</dc:creator>
  <cp:lastModifiedBy>江筱萍</cp:lastModifiedBy>
  <cp:revision>19</cp:revision>
  <dcterms:created xsi:type="dcterms:W3CDTF">2021-07-12T07:48:51Z</dcterms:created>
  <dcterms:modified xsi:type="dcterms:W3CDTF">2023-03-25T02:47:00Z</dcterms:modified>
</cp:coreProperties>
</file>